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752" r:id="rId3"/>
    <p:sldId id="841" r:id="rId5"/>
    <p:sldId id="842" r:id="rId6"/>
    <p:sldId id="843" r:id="rId7"/>
    <p:sldId id="844" r:id="rId8"/>
    <p:sldId id="896" r:id="rId9"/>
    <p:sldId id="897" r:id="rId10"/>
    <p:sldId id="898" r:id="rId11"/>
    <p:sldId id="900" r:id="rId12"/>
    <p:sldId id="899" r:id="rId13"/>
    <p:sldId id="788" r:id="rId14"/>
    <p:sldId id="786" r:id="rId15"/>
    <p:sldId id="753" r:id="rId16"/>
    <p:sldId id="816" r:id="rId17"/>
    <p:sldId id="659" r:id="rId18"/>
    <p:sldId id="564" r:id="rId19"/>
    <p:sldId id="660" r:id="rId20"/>
    <p:sldId id="566" r:id="rId21"/>
    <p:sldId id="567" r:id="rId22"/>
    <p:sldId id="568" r:id="rId23"/>
    <p:sldId id="703" r:id="rId24"/>
    <p:sldId id="704" r:id="rId25"/>
    <p:sldId id="705" r:id="rId26"/>
    <p:sldId id="706" r:id="rId27"/>
    <p:sldId id="707" r:id="rId28"/>
    <p:sldId id="815" r:id="rId29"/>
    <p:sldId id="817" r:id="rId30"/>
    <p:sldId id="763" r:id="rId31"/>
    <p:sldId id="779" r:id="rId32"/>
    <p:sldId id="777" r:id="rId33"/>
    <p:sldId id="778" r:id="rId34"/>
    <p:sldId id="818" r:id="rId35"/>
    <p:sldId id="819" r:id="rId36"/>
    <p:sldId id="820" r:id="rId37"/>
    <p:sldId id="821" r:id="rId38"/>
    <p:sldId id="814" r:id="rId39"/>
    <p:sldId id="823" r:id="rId40"/>
    <p:sldId id="811" r:id="rId41"/>
  </p:sldIdLst>
  <p:sldSz cx="9144000" cy="6858000" type="screen4x3"/>
  <p:notesSz cx="6760845" cy="99421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64A2"/>
    <a:srgbClr val="D0D8E8"/>
    <a:srgbClr val="374DF3"/>
    <a:srgbClr val="0F2AF1"/>
    <a:srgbClr val="CF31C7"/>
    <a:srgbClr val="4F81BD"/>
    <a:srgbClr val="FFFFFF"/>
    <a:srgbClr val="000000"/>
    <a:srgbClr val="150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24" autoAdjust="0"/>
    <p:restoredTop sz="96424" autoAdjust="0"/>
  </p:normalViewPr>
  <p:slideViewPr>
    <p:cSldViewPr>
      <p:cViewPr varScale="1">
        <p:scale>
          <a:sx n="104" d="100"/>
          <a:sy n="104" d="100"/>
        </p:scale>
        <p:origin x="1592" y="20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tiff>
</file>

<file path=ppt/media/image20.png>
</file>

<file path=ppt/media/image21.png>
</file>

<file path=ppt/media/image22.png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D8328-E0A0-4657-97C9-D6ED9089A9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FAD84-3724-4F82-A080-8A0BCF9A815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6FAD84-3724-4F82-A080-8A0BCF9A8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在谷歌中，搜索</a:t>
            </a:r>
            <a:r>
              <a:rPr lang="en-US" altLang="zh-CN" dirty="0" err="1"/>
              <a:t>obama</a:t>
            </a:r>
            <a:r>
              <a:rPr lang="zh-CN" altLang="en-US" dirty="0"/>
              <a:t>，在右侧中可以显示出与之有关的各种属性，例如出生时间，地点，配偶等关系。以往的检索的内容只能够提供包含字符串“</a:t>
            </a:r>
            <a:r>
              <a:rPr lang="en-US" altLang="zh-CN" dirty="0" err="1"/>
              <a:t>obama</a:t>
            </a:r>
            <a:r>
              <a:rPr lang="zh-CN" altLang="en-US" dirty="0"/>
              <a:t>”的网页，信息需要用户自己去阅读，这种基于知识图普的检索方式，大大提升了效率和准确性。</a:t>
            </a:r>
            <a:endParaRPr lang="zh-CN" altLang="en-US" dirty="0"/>
          </a:p>
        </p:txBody>
      </p:sp>
      <p:sp>
        <p:nvSpPr>
          <p:cNvPr id="1167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685800" indent="-263525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055370" indent="-2108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477010" indent="-2108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899285" indent="-2108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320925" indent="-2108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743200" indent="-2108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165475" indent="-2108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587115" indent="-2108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F6C7B29-1F3A-451F-8D5B-4B3E1EF0201B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5A9AE-DFC6-42C8-81E1-D1AC0C37E5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6FAD84-3724-4F82-A080-8A0BCF9A8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/>
        <p:txBody>
          <a:bodyPr lIns="0" tIns="0" rIns="0" bIns="0" anchor="b">
            <a:noAutofit/>
          </a:bodyPr>
          <a:lstStyle/>
          <a:p>
            <a:pPr lvl="0"/>
            <a:fld id="{9102C423-E0D4-4DBF-B41B-4D195AA590E4}" type="slidenum">
              <a:rPr/>
            </a:fld>
            <a:endParaRPr lang="x-none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400"/>
          </a:xfrm>
        </p:spPr>
        <p:txBody>
          <a:bodyPr>
            <a:spAutoFit/>
          </a:bodyPr>
          <a:lstStyle/>
          <a:p>
            <a:endParaRPr lang="x-none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0BC7A-AB1B-44FC-AF73-894F84C2C8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052736"/>
            <a:ext cx="9144000" cy="1470025"/>
          </a:xfrm>
        </p:spPr>
        <p:txBody>
          <a:bodyPr/>
          <a:lstStyle>
            <a:lvl1pPr>
              <a:defRPr b="0" i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708920"/>
            <a:ext cx="6400800" cy="2929880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D2EDADD9-E1D8-C14A-81FE-1087410EE0BC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1D56-5C8A-C74C-ADE6-0EC628AA607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FA359-42AF-8C46-B64C-2D81E34F1FC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2pPr>
            <a:lvl3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3pPr>
            <a:lvl4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4pPr>
            <a:lvl5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43E55FC8-4DB3-6345-AF9E-3AF3AF2FF00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i="0" cap="all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CD200D5D-C1BD-4546-AF33-1C9BE77F4BDD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1CD-7147-B24C-9EAC-B37241E8684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D78B0-15F7-6A49-8AA8-0A1C61DD962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DF4D791D-F921-FA4E-A40A-9BD1F714C175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1E0B6-5DEE-6445-AAF8-FB3253B0D11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E3CD4-68ED-854E-96E3-DE32D498C26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B504-E225-D04D-99E1-AB8AE97A9C5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7504" y="980728"/>
            <a:ext cx="8928992" cy="5472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07504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CA36AE8A-C7C9-EC40-8C74-1228B5BE5F8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02896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b="0" i="0" kern="1200">
          <a:solidFill>
            <a:schemeClr val="tx1"/>
          </a:solidFill>
          <a:latin typeface="等线" panose="02010600030101010101" charset="-122"/>
          <a:ea typeface="等线" panose="02010600030101010101" charset="-122"/>
          <a:cs typeface="等线" panose="0201060003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NULL" TargetMode="Externa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7.tiff"/><Relationship Id="rId1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0" y="2136045"/>
            <a:ext cx="9144000" cy="1800200"/>
          </a:xfrm>
          <a:solidFill>
            <a:srgbClr val="8064A2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 anchorCtr="0">
            <a:noAutofit/>
          </a:bodyPr>
          <a:lstStyle/>
          <a:p>
            <a:r>
              <a:rPr lang="zh-CN" altLang="en-US" sz="5400" spc="-150" dirty="0">
                <a:solidFill>
                  <a:schemeClr val="tx1"/>
                </a:solidFill>
                <a:latin typeface="Georgia" panose="02040502050405020303"/>
                <a:cs typeface="Georgia" panose="02040502050405020303"/>
              </a:rPr>
              <a:t>知识表示学习及其应用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45695" y="4585541"/>
            <a:ext cx="4852610" cy="1514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sz="28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刘知远</a:t>
            </a:r>
            <a:endParaRPr lang="zh-CN" altLang="en-US" sz="28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ctr">
              <a:lnSpc>
                <a:spcPct val="110000"/>
              </a:lnSpc>
              <a:defRPr/>
            </a:pPr>
            <a:r>
              <a:rPr lang="zh-CN" altLang="en-US" sz="28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清华大学自然语言处理实验室</a:t>
            </a:r>
            <a:endParaRPr lang="zh-CN" altLang="en-US" sz="28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ctr">
              <a:lnSpc>
                <a:spcPct val="110000"/>
              </a:lnSpc>
              <a:defRPr/>
            </a:pPr>
            <a:r>
              <a:rPr lang="en-US" altLang="zh-CN" sz="2800" dirty="0" err="1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liuzy@tsinghua.edu.cn</a:t>
            </a:r>
            <a:endParaRPr lang="en-US" altLang="zh-CN" sz="28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467544" y="219901"/>
            <a:ext cx="1692846" cy="1692846"/>
          </a:xfrm>
          <a:prstGeom prst="rect">
            <a:avLst/>
          </a:prstGeom>
        </p:spPr>
      </p:pic>
      <p:pic>
        <p:nvPicPr>
          <p:cNvPr id="6" name="图片 5" descr="实验室徽标.jp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6902896" y="219900"/>
            <a:ext cx="1692847" cy="169284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493827" y="804713"/>
            <a:ext cx="41344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第二届大数据在清华论坛</a:t>
            </a:r>
            <a:endParaRPr lang="zh-CN" altLang="en-US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9"/>
    </mc:Choice>
    <mc:Fallback>
      <p:transition spd="slow" advTm="277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知识图谱应用：智能问答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107950" y="1381465"/>
            <a:ext cx="8928100" cy="467133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符号表示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083213" y="2611005"/>
            <a:ext cx="589280" cy="5835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狗</a:t>
            </a:r>
            <a:endParaRPr lang="zh-CN" altLang="en-US" sz="3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79713" y="1787625"/>
            <a:ext cx="5973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2"/>
                </a:solidFill>
              </a:rPr>
              <a:t>[0, 0, 0, 0, 0, 0, 0, 0, </a:t>
            </a:r>
            <a:r>
              <a:rPr lang="en-US" altLang="zh-CN" sz="3200" dirty="0">
                <a:solidFill>
                  <a:srgbClr val="FF0000"/>
                </a:solidFill>
              </a:rPr>
              <a:t>1</a:t>
            </a:r>
            <a:r>
              <a:rPr lang="en-US" altLang="zh-CN" sz="3200" dirty="0">
                <a:solidFill>
                  <a:schemeClr val="tx2"/>
                </a:solidFill>
              </a:rPr>
              <a:t>, 0, 0, 0, 0, …]</a:t>
            </a:r>
            <a:endParaRPr lang="zh-CN" altLang="en-US" sz="3200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79713" y="2672560"/>
            <a:ext cx="5973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2"/>
                </a:solidFill>
              </a:rPr>
              <a:t>[0, 0, 0, 0, 0, 0, 0, </a:t>
            </a:r>
            <a:r>
              <a:rPr lang="en-US" altLang="zh-CN" sz="3200" dirty="0">
                <a:solidFill>
                  <a:srgbClr val="FF0000"/>
                </a:solidFill>
              </a:rPr>
              <a:t>1</a:t>
            </a:r>
            <a:r>
              <a:rPr lang="en-US" altLang="zh-CN" sz="3200" dirty="0">
                <a:solidFill>
                  <a:schemeClr val="tx2"/>
                </a:solidFill>
              </a:rPr>
              <a:t>, 0, 0, 0, 0, 0, …]</a:t>
            </a:r>
            <a:endParaRPr lang="zh-CN" altLang="en-US" sz="3200" dirty="0">
              <a:solidFill>
                <a:schemeClr val="tx2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76097" y="1787625"/>
            <a:ext cx="589280" cy="5835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猪</a:t>
            </a:r>
            <a:endParaRPr lang="zh-CN" altLang="en-US" sz="3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75656" y="4365104"/>
            <a:ext cx="409324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sim</a:t>
            </a:r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(star,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sun)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= </a:t>
            </a:r>
            <a:r>
              <a:rPr lang="en-US" altLang="zh-CN" sz="280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0</a:t>
            </a:r>
            <a:endParaRPr lang="zh-CN" altLang="en-US" sz="280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6084168" y="4289017"/>
            <a:ext cx="683681" cy="675394"/>
          </a:xfrm>
          <a:prstGeom prst="rect">
            <a:avLst/>
          </a:prstGeom>
        </p:spPr>
      </p:pic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194435" y="3257550"/>
          <a:ext cx="6399530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775"/>
                <a:gridCol w="527875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单词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ONEHOT</a:t>
                      </a:r>
                      <a:r>
                        <a:rPr lang="zh-CN" altLang="en-US"/>
                        <a:t>表示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LOVE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2"/>
                          </a:solidFill>
                          <a:sym typeface="+mn-ea"/>
                        </a:rPr>
                        <a:t>[0, 0, 0, 0, 0, 0, 0, 0,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1800" dirty="0">
                          <a:solidFill>
                            <a:schemeClr val="tx2"/>
                          </a:solidFill>
                          <a:sym typeface="+mn-ea"/>
                        </a:rPr>
                        <a:t>, 0, 0, 0, 0, …]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YOU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2"/>
                          </a:solidFill>
                          <a:sym typeface="+mn-ea"/>
                        </a:rPr>
                        <a:t>[0, 0, 0, 0, 0, 0, 0,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1800" dirty="0">
                          <a:solidFill>
                            <a:schemeClr val="tx2"/>
                          </a:solidFill>
                          <a:sym typeface="+mn-ea"/>
                        </a:rPr>
                        <a:t>, 0, 0, 0, 0, 0, …]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1318895" y="4964430"/>
            <a:ext cx="4922520" cy="1350010"/>
            <a:chOff x="2077" y="7818"/>
            <a:chExt cx="7752" cy="2126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r:link="rId3"/>
            <a:srcRect t="1493" r="79065"/>
            <a:stretch>
              <a:fillRect/>
            </a:stretch>
          </p:blipFill>
          <p:spPr>
            <a:xfrm rot="16200000">
              <a:off x="4890" y="5005"/>
              <a:ext cx="2126" cy="775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r:link="rId3"/>
            <a:srcRect l="995" t="1493" r="79065" b="74392"/>
            <a:stretch>
              <a:fillRect/>
            </a:stretch>
          </p:blipFill>
          <p:spPr>
            <a:xfrm>
              <a:off x="2077" y="7818"/>
              <a:ext cx="2025" cy="1898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等线" panose="02010600030101010101" charset="-122"/>
              </a:rPr>
              <a:t>分布式表示</a:t>
            </a:r>
            <a:endParaRPr lang="zh-CN" altLang="en-US" dirty="0">
              <a:latin typeface="等线" panose="02010600030101010101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Distributed Representation</a:t>
            </a:r>
            <a:endParaRPr lang="en-US" altLang="zh-CN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dirty="0">
                <a:latin typeface="等线" panose="02010600030101010101" charset="-122"/>
              </a:rPr>
              <a:t>对象均</a:t>
            </a:r>
            <a:r>
              <a:rPr lang="zh-CN" altLang="en-US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被表示成</a:t>
            </a:r>
            <a:r>
              <a:rPr lang="zh-CN" altLang="en-US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稠密、实值、低维</a:t>
            </a:r>
            <a:r>
              <a:rPr lang="zh-CN" altLang="en-US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向量</a:t>
            </a:r>
            <a:endParaRPr lang="en-US" altLang="zh-CN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600" y="2564904"/>
            <a:ext cx="7200800" cy="3541377"/>
          </a:xfrm>
          <a:prstGeom prst="rect">
            <a:avLst/>
          </a:prstGeom>
        </p:spPr>
      </p:pic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分布式表示的优势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解决大数据处理（如</a:t>
            </a:r>
            <a:r>
              <a:rPr lang="en-US" altLang="zh-CN" dirty="0"/>
              <a:t>NLP</a:t>
            </a:r>
            <a:r>
              <a:rPr lang="zh-CN" altLang="en-US" dirty="0"/>
              <a:t>）的</a:t>
            </a:r>
            <a:r>
              <a:rPr lang="zh-CN" altLang="en-US" dirty="0">
                <a:solidFill>
                  <a:srgbClr val="FF0000"/>
                </a:solidFill>
              </a:rPr>
              <a:t>数据稀疏</a:t>
            </a:r>
            <a:r>
              <a:rPr lang="zh-CN" altLang="en-US" dirty="0"/>
              <a:t>问题</a:t>
            </a:r>
            <a:endParaRPr lang="en-US" altLang="zh-CN" dirty="0"/>
          </a:p>
          <a:p>
            <a:r>
              <a:rPr lang="zh-CN" altLang="en-US" dirty="0"/>
              <a:t>实现</a:t>
            </a:r>
            <a:r>
              <a:rPr lang="zh-CN" altLang="en-US" dirty="0">
                <a:solidFill>
                  <a:srgbClr val="FF0000"/>
                </a:solidFill>
              </a:rPr>
              <a:t>跨领域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跨对象</a:t>
            </a:r>
            <a:r>
              <a:rPr lang="zh-CN" altLang="en-US" dirty="0"/>
              <a:t>的知识迁移</a:t>
            </a:r>
            <a:endParaRPr lang="en-US" altLang="zh-CN" dirty="0"/>
          </a:p>
          <a:p>
            <a:r>
              <a:rPr lang="zh-CN" altLang="en-US" dirty="0"/>
              <a:t>提供</a:t>
            </a:r>
            <a:r>
              <a:rPr lang="zh-CN" altLang="en-US" dirty="0">
                <a:solidFill>
                  <a:srgbClr val="FF0000"/>
                </a:solidFill>
              </a:rPr>
              <a:t>多任务学习</a:t>
            </a:r>
            <a:r>
              <a:rPr lang="zh-CN" altLang="en-US" dirty="0"/>
              <a:t>的统一底层表示</a:t>
            </a:r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44" name="左箭头 43"/>
          <p:cNvSpPr/>
          <p:nvPr/>
        </p:nvSpPr>
        <p:spPr>
          <a:xfrm flipH="1">
            <a:off x="2411018" y="4339679"/>
            <a:ext cx="812661" cy="505404"/>
          </a:xfrm>
          <a:prstGeom prst="lef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267133" y="3195779"/>
            <a:ext cx="2623082" cy="2543190"/>
            <a:chOff x="3267133" y="3195779"/>
            <a:chExt cx="2623082" cy="254319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3267133" y="3195779"/>
              <a:ext cx="2623082" cy="2543190"/>
            </a:xfrm>
            <a:prstGeom prst="rect">
              <a:avLst/>
            </a:prstGeom>
          </p:spPr>
        </p:pic>
        <p:pic>
          <p:nvPicPr>
            <p:cNvPr id="2052" name="Picture 4" descr="http://colah.github.io/posts/2014-07-NLP-RNNs-Representations/img/Socher-ImageClass-tSNE.png"/>
            <p:cNvPicPr>
              <a:picLocks noChangeAspect="1" noChangeArrowheads="1"/>
            </p:cNvPicPr>
            <p:nvPr/>
          </p:nvPicPr>
          <p:blipFill rotWithShape="1">
            <a:blip r:embed="rId2" cstate="email"/>
            <a:srcRect/>
            <a:stretch>
              <a:fillRect/>
            </a:stretch>
          </p:blipFill>
          <p:spPr bwMode="auto">
            <a:xfrm>
              <a:off x="3400096" y="3222004"/>
              <a:ext cx="2449964" cy="2190037"/>
            </a:xfrm>
            <a:prstGeom prst="rect">
              <a:avLst/>
            </a:prstGeom>
            <a:noFill/>
          </p:spPr>
        </p:pic>
      </p:grpSp>
      <p:sp>
        <p:nvSpPr>
          <p:cNvPr id="46" name="文本框 45"/>
          <p:cNvSpPr txBox="1"/>
          <p:nvPr/>
        </p:nvSpPr>
        <p:spPr>
          <a:xfrm>
            <a:off x="2947793" y="5765194"/>
            <a:ext cx="3248413" cy="40011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0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统一语义空间</a:t>
            </a:r>
            <a:endParaRPr lang="zh-CN" altLang="en-US" sz="20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660232" y="2875051"/>
            <a:ext cx="2376265" cy="3578285"/>
          </a:xfrm>
          <a:prstGeom prst="roundRect">
            <a:avLst>
              <a:gd name="adj" fmla="val 9044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0" name="流程图: 过程 15"/>
          <p:cNvSpPr/>
          <p:nvPr/>
        </p:nvSpPr>
        <p:spPr>
          <a:xfrm>
            <a:off x="6804248" y="5343828"/>
            <a:ext cx="2093497" cy="82147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词法分析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1" name="流程图: 过程 16"/>
          <p:cNvSpPr/>
          <p:nvPr/>
        </p:nvSpPr>
        <p:spPr>
          <a:xfrm>
            <a:off x="6800211" y="4278402"/>
            <a:ext cx="2093497" cy="79208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句法分析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2" name="流程图: 过程 17"/>
          <p:cNvSpPr/>
          <p:nvPr/>
        </p:nvSpPr>
        <p:spPr>
          <a:xfrm>
            <a:off x="6804248" y="3222004"/>
            <a:ext cx="2093497" cy="7830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语义分析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06123" y="2875051"/>
            <a:ext cx="1988873" cy="3578285"/>
          </a:xfrm>
          <a:prstGeom prst="roundRect">
            <a:avLst>
              <a:gd name="adj" fmla="val 9044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4" name="流程图: 过程 36"/>
          <p:cNvSpPr/>
          <p:nvPr/>
        </p:nvSpPr>
        <p:spPr>
          <a:xfrm>
            <a:off x="415712" y="5538207"/>
            <a:ext cx="1569694" cy="45485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词汇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5" name="流程图: 过程 37"/>
          <p:cNvSpPr/>
          <p:nvPr/>
        </p:nvSpPr>
        <p:spPr>
          <a:xfrm>
            <a:off x="415712" y="4739410"/>
            <a:ext cx="1569694" cy="45485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句子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6" name="流程图: 过程 38"/>
          <p:cNvSpPr/>
          <p:nvPr/>
        </p:nvSpPr>
        <p:spPr>
          <a:xfrm>
            <a:off x="415710" y="3940613"/>
            <a:ext cx="1569694" cy="45485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文档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7" name="流程图: 过程 40"/>
          <p:cNvSpPr/>
          <p:nvPr/>
        </p:nvSpPr>
        <p:spPr>
          <a:xfrm>
            <a:off x="415709" y="3141816"/>
            <a:ext cx="1569694" cy="45485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知识</a:t>
            </a:r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2" name="左箭头 31"/>
          <p:cNvSpPr/>
          <p:nvPr/>
        </p:nvSpPr>
        <p:spPr>
          <a:xfrm flipH="1">
            <a:off x="5767731" y="4364756"/>
            <a:ext cx="762379" cy="505404"/>
          </a:xfrm>
          <a:prstGeom prst="lef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知识表示学习</a:t>
            </a:r>
            <a:endParaRPr 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知识表示的挑战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知识图谱的典型表示方案</a:t>
            </a:r>
            <a:endParaRPr lang="en-US" altLang="zh-CN"/>
          </a:p>
          <a:p>
            <a:pPr lvl="1"/>
            <a:r>
              <a:rPr lang="zh-CN" altLang="en-US"/>
              <a:t>基于符号表示的三元组（</a:t>
            </a:r>
            <a:r>
              <a:rPr lang="en-US" altLang="zh-CN"/>
              <a:t>RDF</a:t>
            </a:r>
            <a:r>
              <a:rPr lang="zh-CN" altLang="en-US"/>
              <a:t>）</a:t>
            </a:r>
            <a:endParaRPr lang="en-US" altLang="zh-CN"/>
          </a:p>
          <a:p>
            <a:pPr lvl="1"/>
            <a:r>
              <a:rPr lang="zh-CN" altLang="en-US"/>
              <a:t>无法有效计算实体间的语义关系</a:t>
            </a:r>
            <a:endParaRPr lang="en-US" altLang="zh-CN"/>
          </a:p>
          <a:p>
            <a:r>
              <a:rPr lang="zh-CN" altLang="en-US"/>
              <a:t>解决方案：将知识映射到低维向量空间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467544" y="4005064"/>
            <a:ext cx="3384376" cy="2060056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4190603" y="4768241"/>
            <a:ext cx="1008112" cy="504056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5610589" y="3748674"/>
            <a:ext cx="2623082" cy="2543190"/>
          </a:xfrm>
          <a:prstGeom prst="rect">
            <a:avLst/>
          </a:prstGeom>
        </p:spPr>
      </p:pic>
      <p:pic>
        <p:nvPicPr>
          <p:cNvPr id="7" name="Picture 4" descr="http://colah.github.io/posts/2014-07-NLP-RNNs-Representations/img/Socher-ImageClass-tSNE.png"/>
          <p:cNvPicPr>
            <a:picLocks noChangeAspect="1" noChangeArrowheads="1"/>
          </p:cNvPicPr>
          <p:nvPr/>
        </p:nvPicPr>
        <p:blipFill rotWithShape="1">
          <a:blip r:embed="rId3" cstate="email"/>
          <a:srcRect/>
          <a:stretch>
            <a:fillRect/>
          </a:stretch>
        </p:blipFill>
        <p:spPr bwMode="auto">
          <a:xfrm>
            <a:off x="5743552" y="3774899"/>
            <a:ext cx="2449964" cy="2190037"/>
          </a:xfrm>
          <a:prstGeom prst="rect">
            <a:avLst/>
          </a:prstGeom>
          <a:noFill/>
        </p:spPr>
      </p:pic>
      <p:sp>
        <p:nvSpPr>
          <p:cNvPr id="8" name="幻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en-US" altLang="zh-CN" dirty="0"/>
              <a:t>:</a:t>
            </a:r>
            <a:r>
              <a:rPr lang="zh-CN" altLang="en-US" dirty="0"/>
              <a:t> 将关系表示为平移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对每个事实 </a:t>
            </a:r>
            <a:r>
              <a:rPr lang="en-US" altLang="zh-CN" dirty="0"/>
              <a:t>(head,</a:t>
            </a:r>
            <a:r>
              <a:rPr lang="zh-CN" altLang="en-US" dirty="0"/>
              <a:t> </a:t>
            </a:r>
            <a:r>
              <a:rPr lang="en-US" altLang="zh-CN" dirty="0"/>
              <a:t>relation,</a:t>
            </a:r>
            <a:r>
              <a:rPr lang="zh-CN" altLang="en-US" dirty="0"/>
              <a:t> </a:t>
            </a:r>
            <a:r>
              <a:rPr lang="en-US" altLang="zh-CN" dirty="0"/>
              <a:t>tail)</a:t>
            </a:r>
            <a:r>
              <a:rPr lang="zh-CN" altLang="en-US" dirty="0"/>
              <a:t>，将其中的</a:t>
            </a:r>
            <a:r>
              <a:rPr lang="en-US" altLang="zh-CN" dirty="0"/>
              <a:t>relation</a:t>
            </a:r>
            <a:r>
              <a:rPr lang="zh-CN" altLang="en-US" dirty="0"/>
              <a:t>作为从</a:t>
            </a:r>
            <a:r>
              <a:rPr lang="en-US" altLang="zh-CN" dirty="0"/>
              <a:t>head</a:t>
            </a:r>
            <a:r>
              <a:rPr lang="zh-CN" altLang="en-US" dirty="0"/>
              <a:t>到</a:t>
            </a:r>
            <a:r>
              <a:rPr lang="en-US" altLang="zh-CN" dirty="0"/>
              <a:t>tail</a:t>
            </a:r>
            <a:r>
              <a:rPr lang="zh-CN" altLang="en-US" dirty="0"/>
              <a:t>的平移操作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795941" y="2492896"/>
            <a:ext cx="2977987" cy="31635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4549253" y="2492896"/>
            <a:ext cx="3767163" cy="3163584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3900290" y="3503352"/>
            <a:ext cx="956142" cy="813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en-US" altLang="zh-CN" dirty="0"/>
              <a:t>:</a:t>
            </a:r>
            <a:r>
              <a:rPr lang="zh-CN" altLang="en-US" dirty="0"/>
              <a:t> 将关系表示为平移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对每个事实 </a:t>
            </a:r>
            <a:r>
              <a:rPr lang="en-US" altLang="zh-CN" dirty="0"/>
              <a:t>(head,</a:t>
            </a:r>
            <a:r>
              <a:rPr lang="zh-CN" altLang="en-US" dirty="0"/>
              <a:t> </a:t>
            </a:r>
            <a:r>
              <a:rPr lang="en-US" altLang="zh-CN" dirty="0"/>
              <a:t>relation,</a:t>
            </a:r>
            <a:r>
              <a:rPr lang="zh-CN" altLang="en-US" dirty="0"/>
              <a:t> </a:t>
            </a:r>
            <a:r>
              <a:rPr lang="en-US" altLang="zh-CN" dirty="0"/>
              <a:t>tail)</a:t>
            </a:r>
            <a:r>
              <a:rPr lang="zh-CN" altLang="en-US" dirty="0"/>
              <a:t>，将</a:t>
            </a:r>
            <a:r>
              <a:rPr lang="en-US" altLang="zh-CN" dirty="0"/>
              <a:t>relation</a:t>
            </a:r>
            <a:r>
              <a:rPr lang="zh-CN" altLang="en-US" dirty="0"/>
              <a:t>作为从</a:t>
            </a:r>
            <a:r>
              <a:rPr lang="en-US" altLang="zh-CN" dirty="0"/>
              <a:t>head</a:t>
            </a:r>
            <a:r>
              <a:rPr lang="zh-CN" altLang="en-US" dirty="0"/>
              <a:t>到</a:t>
            </a:r>
            <a:r>
              <a:rPr lang="en-US" altLang="zh-CN" dirty="0"/>
              <a:t>tail</a:t>
            </a:r>
            <a:r>
              <a:rPr lang="zh-CN" altLang="en-US" dirty="0"/>
              <a:t>的平移操作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6551" y="2181132"/>
            <a:ext cx="4150897" cy="383340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718767" y="6086546"/>
            <a:ext cx="401424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zh-CN" altLang="en-US" sz="36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优化目标</a:t>
            </a:r>
            <a:r>
              <a:rPr lang="en-US" altLang="zh-CN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: </a:t>
            </a:r>
            <a:r>
              <a:rPr lang="en-US" altLang="zh-CN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h</a:t>
            </a:r>
            <a:r>
              <a:rPr lang="zh-CN" altLang="en-US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</a:t>
            </a:r>
            <a:r>
              <a:rPr lang="en-US" altLang="zh-CN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+</a:t>
            </a:r>
            <a:r>
              <a:rPr lang="zh-CN" altLang="en-US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</a:t>
            </a:r>
            <a:r>
              <a:rPr lang="en-US" altLang="zh-CN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r </a:t>
            </a:r>
            <a:r>
              <a:rPr lang="zh-CN" altLang="zh-CN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= </a:t>
            </a:r>
            <a:r>
              <a:rPr lang="en-US" altLang="zh-CN" sz="3600" b="1" dirty="0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t</a:t>
            </a:r>
            <a:endParaRPr lang="zh-CN" altLang="en-US" sz="3600" b="1" dirty="0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评价任务：链接预测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472406" y="1700807"/>
            <a:ext cx="15478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?</a:t>
            </a:r>
            <a:endParaRPr lang="zh-CN" altLang="en-US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275832" y="2708920"/>
            <a:ext cx="2286000" cy="3175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11560" y="1700807"/>
            <a:ext cx="16145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WALL-E</a:t>
            </a:r>
            <a:endParaRPr lang="zh-CN" altLang="en-US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637224" y="1700807"/>
            <a:ext cx="2146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_</a:t>
            </a:r>
            <a:r>
              <a:rPr lang="en-US" altLang="zh-CN" sz="3200" dirty="0" err="1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has_genre</a:t>
            </a:r>
            <a:endParaRPr lang="zh-CN" altLang="en-US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评价任务：链接预测</a:t>
            </a: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275832" y="2708920"/>
            <a:ext cx="2286000" cy="3175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11560" y="1700807"/>
            <a:ext cx="16145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WALL-E</a:t>
            </a:r>
            <a:endParaRPr lang="zh-CN" altLang="en-US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637224" y="1700807"/>
            <a:ext cx="2146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_</a:t>
            </a:r>
            <a:r>
              <a:rPr lang="en-US" altLang="zh-CN" sz="3200" dirty="0" err="1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has_genre</a:t>
            </a:r>
            <a:endParaRPr lang="zh-CN" altLang="en-US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472406" y="1700807"/>
            <a:ext cx="367159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Animation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Computer animation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Comedy film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Adventure film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Science Fiction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Fantasy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Stop motion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Satire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Drama</a:t>
            </a:r>
            <a:endParaRPr lang="en-US" altLang="zh-CN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Connecting</a:t>
            </a:r>
            <a:endParaRPr lang="zh-CN" altLang="en-US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大数据与信息检索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475989" y="2090995"/>
            <a:ext cx="2982532" cy="223689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4607019" y="2204864"/>
            <a:ext cx="3790433" cy="21230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54185" y="4903315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信息</a:t>
            </a:r>
            <a:r>
              <a:rPr lang="zh-CN" altLang="en-US" sz="32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过载</a:t>
            </a:r>
            <a:endParaRPr lang="en-US" altLang="zh-CN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85397" y="490331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信息检索</a:t>
            </a:r>
            <a:endParaRPr lang="en-US" altLang="zh-CN" sz="32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3656797" y="4903314"/>
            <a:ext cx="1152128" cy="57606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链接预测性能比较</a:t>
            </a:r>
            <a:endParaRPr kumimoji="1"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683568" y="1916832"/>
            <a:ext cx="7920880" cy="473975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51520" y="1196752"/>
            <a:ext cx="22188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Freebase15K</a:t>
            </a:r>
            <a:endParaRPr lang="zh-CN" altLang="en-US" sz="28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zh-CN" altLang="en-US" dirty="0"/>
              <a:t>样例</a:t>
            </a:r>
            <a:endParaRPr 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79734" y="1628800"/>
          <a:ext cx="8784531" cy="3453219"/>
        </p:xfrm>
        <a:graphic>
          <a:graphicData uri="http://schemas.openxmlformats.org/drawingml/2006/table">
            <a:tbl>
              <a:tblPr/>
              <a:tblGrid>
                <a:gridCol w="863652"/>
                <a:gridCol w="5199337"/>
                <a:gridCol w="2721542"/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Entity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Tsinghua_University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A.C._Milan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University_of_Victoria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Inter_Milan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St._Stephen's_College,_Delhi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Celtic_F.C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University_of_Ottawa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FC_Barcelona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University_of_British_Columbia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Genoa_C.F.C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Peking_University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Udinese_Calcio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Utrecht_University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Real_Madrid_C.F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Dalhousie_University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FC_Bayern_Munich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Brasenose_College,_Oxford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Bolton_Wanderers_F.C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Cardiff_University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Borussia_Dortmund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Memorial_University_of_Newfoundland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Hertha_BSC_Berlin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zh-CN" altLang="en-US" dirty="0"/>
              <a:t>样例</a:t>
            </a:r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215738" y="1628800"/>
          <a:ext cx="8712524" cy="3453219"/>
        </p:xfrm>
        <a:graphic>
          <a:graphicData uri="http://schemas.openxmlformats.org/drawingml/2006/table">
            <a:tbl>
              <a:tblPr/>
              <a:tblGrid>
                <a:gridCol w="1863272"/>
                <a:gridCol w="1725253"/>
                <a:gridCol w="3260727"/>
                <a:gridCol w="1863272"/>
              </a:tblGrid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Entity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China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Barack_Obama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Apple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Japan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George_W._Bush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Onion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Taiwan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Nancy_Pelosi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Strawberries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South_Korea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John_Kerry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Avocado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Argentina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Hillary_Rodham_Clinton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Pear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North_Korea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Al_Gore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Cabbage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Hungary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George_H._W._Bush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Broccoli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Israel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John_McCain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Egg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Australia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Colin_Powell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Cheese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Iceland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Bill_Clinton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Bread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Hong_Kong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Charles_B._Rangel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Tomato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9129" marR="9129" marT="91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zh-CN" altLang="en-US" dirty="0"/>
              <a:t>样例</a:t>
            </a:r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1723" y="1562765"/>
          <a:ext cx="9000554" cy="4199390"/>
        </p:xfrm>
        <a:graphic>
          <a:graphicData uri="http://schemas.openxmlformats.org/drawingml/2006/table">
            <a:tbl>
              <a:tblPr/>
              <a:tblGrid>
                <a:gridCol w="935658"/>
                <a:gridCol w="3636627"/>
                <a:gridCol w="4428269"/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Relation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/people/person/nationality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/location/location/contains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/people/person/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places_lived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/base/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aareas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/schema/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administrative_area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administrative_children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/people/person/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place_of_birth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/location/country/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administrative_divisions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/people/person/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spouse_s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/location/country/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first_level_divisions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/base/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popstra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/celebrity/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vacations_in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/location/country/capital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/government/politician/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government_positions_held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/award/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award_nominee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award_nominations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deceased_person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place_of_death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administrative_division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/capital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olympics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olympic_athlete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/country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us_county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county_seat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8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olympics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olympic_athlete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medals_won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/base/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aareas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/schema/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administrative_area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/capital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/music/artist/origin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us_county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hud_county_place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794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/people/person/employment_history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/award/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award_winner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awards_won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7690" marR="7690" marT="769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zh-CN" altLang="en-US" dirty="0"/>
              <a:t>样例</a:t>
            </a:r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251520" y="1700808"/>
          <a:ext cx="8640960" cy="3810000"/>
        </p:xfrm>
        <a:graphic>
          <a:graphicData uri="http://schemas.openxmlformats.org/drawingml/2006/table">
            <a:tbl>
              <a:tblPr/>
              <a:tblGrid>
                <a:gridCol w="1393704"/>
                <a:gridCol w="2954650"/>
                <a:gridCol w="4292606"/>
              </a:tblGrid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Head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China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Barack_Obama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Relation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/location/location/adjoin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/education/education/institution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Japan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Harvard_College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Taiwan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Massachusetts_Institute_of_Technology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Israel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American_University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South_Korea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University_of_Michigan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Argentina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Columbia_University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France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Princeton_University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Philippines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Emory_University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Hungary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Vanderbilt_University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North_Korea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University_of_Notre_Dame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5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Hong_Kong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Texas_A&amp;M_University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TransE</a:t>
            </a:r>
            <a:r>
              <a:rPr lang="zh-CN" altLang="en-US" dirty="0"/>
              <a:t>样例</a:t>
            </a:r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38410" y="1412776"/>
          <a:ext cx="8867180" cy="4114800"/>
        </p:xfrm>
        <a:graphic>
          <a:graphicData uri="http://schemas.openxmlformats.org/drawingml/2006/table">
            <a:tbl>
              <a:tblPr/>
              <a:tblGrid>
                <a:gridCol w="1027473"/>
                <a:gridCol w="3401020"/>
                <a:gridCol w="2520280"/>
                <a:gridCol w="1918407"/>
              </a:tblGrid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Head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Stanford_University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Apple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Titanic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Relation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/education/</a:t>
                      </a:r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educational_institution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</a:t>
                      </a:r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students_graduates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/food/food/nutrients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/film/film/genre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Steven_Spielberg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Lipid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War_film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Ron_Howard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Protein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Period_piece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Stan_Lee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Valine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Drama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Barack_Obama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Tyrosine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History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Milton_Friedman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Serine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Biography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Walter_F._Parkes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Iron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Film_adaptation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Michael_Cimino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Cystine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Adventure_Film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Gale_Anne_Hurd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Pantothenic_acid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Action_Film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Bryan_Singer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Vitamin_A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Political_drama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Aaron_Sorkin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Sugar</a:t>
                      </a:r>
                      <a:endParaRPr lang="en-US" sz="20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等线" panose="02010600030101010101" charset="-122"/>
                        </a:rPr>
                        <a:t>Costume_drama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知识表示学习改进技术</a:t>
            </a:r>
            <a:endParaRPr 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8669" y="1340768"/>
            <a:ext cx="8907827" cy="4608512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知识表示学习相关应用</a:t>
            </a:r>
            <a:endParaRPr 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关系抽取</a:t>
            </a:r>
            <a:endParaRPr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基于知识图谱的关系预测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基于文本信息的关系预测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902896" y="6400554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781912" y="1465204"/>
            <a:ext cx="158017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/>
              <a:t>r</a:t>
            </a:r>
            <a:r>
              <a:rPr lang="zh-CN" altLang="en-US" sz="4400" b="1" dirty="0"/>
              <a:t> </a:t>
            </a:r>
            <a:r>
              <a:rPr lang="en-US" altLang="zh-CN" sz="4400" b="1" dirty="0"/>
              <a:t>~</a:t>
            </a:r>
            <a:r>
              <a:rPr lang="zh-CN" altLang="en-US" sz="4400" b="1" dirty="0"/>
              <a:t> </a:t>
            </a:r>
            <a:r>
              <a:rPr lang="en-US" altLang="zh-CN" sz="4400" b="1" dirty="0"/>
              <a:t>t-h</a:t>
            </a:r>
            <a:endParaRPr lang="zh-CN" altLang="en-US" sz="4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376157" y="3979310"/>
            <a:ext cx="1734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Bill</a:t>
            </a:r>
            <a:r>
              <a:rPr lang="zh-CN" altLang="en-US" sz="3200" dirty="0"/>
              <a:t> </a:t>
            </a:r>
            <a:r>
              <a:rPr lang="en-US" altLang="zh-CN" sz="3200" dirty="0"/>
              <a:t>Gates</a:t>
            </a:r>
            <a:endParaRPr lang="en-US" sz="3200" dirty="0"/>
          </a:p>
        </p:txBody>
      </p:sp>
      <p:sp>
        <p:nvSpPr>
          <p:cNvPr id="9" name="文本框 8"/>
          <p:cNvSpPr txBox="1"/>
          <p:nvPr/>
        </p:nvSpPr>
        <p:spPr>
          <a:xfrm>
            <a:off x="7005537" y="3979310"/>
            <a:ext cx="17955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Microsoft</a:t>
            </a:r>
            <a:endParaRPr lang="en-US" sz="3200" dirty="0"/>
          </a:p>
        </p:txBody>
      </p:sp>
      <p:cxnSp>
        <p:nvCxnSpPr>
          <p:cNvPr id="17" name="直线箭头连接符 16"/>
          <p:cNvCxnSpPr>
            <a:stCxn id="5" idx="3"/>
            <a:endCxn id="9" idx="1"/>
          </p:cNvCxnSpPr>
          <p:nvPr/>
        </p:nvCxnSpPr>
        <p:spPr>
          <a:xfrm>
            <a:off x="2111119" y="4271698"/>
            <a:ext cx="48944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104348" y="5085184"/>
            <a:ext cx="4935303" cy="46166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was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co-founder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CEO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endParaRPr lang="en-US" sz="2400" dirty="0"/>
          </a:p>
        </p:txBody>
      </p:sp>
      <p:sp>
        <p:nvSpPr>
          <p:cNvPr id="24" name="文本框 23"/>
          <p:cNvSpPr txBox="1"/>
          <p:nvPr/>
        </p:nvSpPr>
        <p:spPr>
          <a:xfrm>
            <a:off x="571531" y="5085184"/>
            <a:ext cx="1344214" cy="4616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400" dirty="0"/>
              <a:t>Bill</a:t>
            </a:r>
            <a:r>
              <a:rPr lang="zh-CN" altLang="en-US" sz="2400" dirty="0"/>
              <a:t> </a:t>
            </a:r>
            <a:r>
              <a:rPr lang="en-US" altLang="zh-CN" sz="2400" dirty="0"/>
              <a:t>Gates</a:t>
            </a:r>
            <a:endParaRPr lang="en-US" sz="2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7207515" y="5085183"/>
            <a:ext cx="1391599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altLang="zh-CN" sz="2400"/>
              <a:t>Microsoft</a:t>
            </a:r>
            <a:endParaRPr lang="en-US" sz="2400" dirty="0"/>
          </a:p>
        </p:txBody>
      </p:sp>
      <p:sp>
        <p:nvSpPr>
          <p:cNvPr id="32" name="文本框 31"/>
          <p:cNvSpPr txBox="1"/>
          <p:nvPr/>
        </p:nvSpPr>
        <p:spPr>
          <a:xfrm>
            <a:off x="3615647" y="3774665"/>
            <a:ext cx="1912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>
                <a:latin typeface="Courier New" panose="02070309020205020404" charset="0"/>
                <a:ea typeface="Courier New" panose="02070309020205020404" charset="0"/>
                <a:cs typeface="Courier New" panose="02070309020205020404" charset="0"/>
              </a:rPr>
              <a:t>Founder</a:t>
            </a:r>
            <a:endParaRPr lang="en-US" sz="3200" dirty="0">
              <a:latin typeface="Courier New" panose="02070309020205020404" charset="0"/>
              <a:ea typeface="Courier New" panose="02070309020205020404" charset="0"/>
              <a:cs typeface="Courier New" panose="02070309020205020404" charset="0"/>
            </a:endParaRPr>
          </a:p>
        </p:txBody>
      </p:sp>
      <p:sp>
        <p:nvSpPr>
          <p:cNvPr id="33" name="右箭头 32"/>
          <p:cNvSpPr/>
          <p:nvPr/>
        </p:nvSpPr>
        <p:spPr>
          <a:xfrm rot="16200000">
            <a:off x="4293949" y="4465833"/>
            <a:ext cx="556097" cy="455861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关系抽取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5672500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Daojian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Zeng, Kang Liu, </a:t>
            </a:r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Siwei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Lai, </a:t>
            </a:r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Guangyou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Zhou, and Jun Zhao. Relation classification via convolutional deep neural network. In Proceedings of COLING.</a:t>
            </a:r>
            <a:endParaRPr lang="en-US" altLang="zh-CN" dirty="0">
              <a:solidFill>
                <a:srgbClr val="333333"/>
              </a:solidFill>
              <a:latin typeface="-apple-system" charset="0"/>
            </a:endParaRPr>
          </a:p>
          <a:p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Daojian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</a:t>
            </a:r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Zeng,Kang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</a:t>
            </a:r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Liu,Yubo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</a:t>
            </a:r>
            <a:r>
              <a:rPr lang="en-US" altLang="zh-CN" dirty="0" err="1">
                <a:solidFill>
                  <a:srgbClr val="333333"/>
                </a:solidFill>
                <a:latin typeface="-apple-system" charset="0"/>
              </a:rPr>
              <a:t>Chen,and</a:t>
            </a:r>
            <a:r>
              <a:rPr lang="en-US" altLang="zh-CN" dirty="0">
                <a:solidFill>
                  <a:srgbClr val="333333"/>
                </a:solidFill>
                <a:latin typeface="-apple-system" charset="0"/>
              </a:rPr>
              <a:t> Jun Zhao. Distant supervision for relation extraction via piecewise convolutional neural networks. In Proceedings of EMNLP.</a:t>
            </a:r>
            <a:endParaRPr lang="en-US" altLang="zh-CN" b="0" i="0" dirty="0">
              <a:solidFill>
                <a:srgbClr val="333333"/>
              </a:solidFill>
              <a:effectLst/>
              <a:latin typeface="-apple-system" charset="0"/>
            </a:endParaRPr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1" cstate="email"/>
          <a:stretch>
            <a:fillRect/>
          </a:stretch>
        </p:blipFill>
        <p:spPr>
          <a:xfrm>
            <a:off x="2268794" y="1008980"/>
            <a:ext cx="4606412" cy="44912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搜索引擎的辉煌</a:t>
            </a:r>
            <a:r>
              <a:rPr lang="en-US" altLang="zh-CN" dirty="0"/>
              <a:t>20</a:t>
            </a:r>
            <a:r>
              <a:rPr lang="zh-CN" altLang="en-US" dirty="0"/>
              <a:t>年</a:t>
            </a:r>
            <a:endParaRPr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600" y="2780928"/>
            <a:ext cx="7128792" cy="396044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83531"/>
            <a:ext cx="43476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Google</a:t>
            </a:r>
            <a:r>
              <a:rPr lang="zh-CN" altLang="en-US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（</a:t>
            </a:r>
            <a:r>
              <a:rPr lang="en-US" altLang="zh-CN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1998-</a:t>
            </a:r>
            <a:r>
              <a:rPr lang="zh-CN" altLang="en-US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en-US" altLang="zh-CN" sz="36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72000" y="1783530"/>
            <a:ext cx="3698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zh-CN" altLang="en-US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百度（</a:t>
            </a:r>
            <a:r>
              <a:rPr lang="en-US" altLang="zh-CN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2000-</a:t>
            </a:r>
            <a:r>
              <a:rPr lang="zh-CN" altLang="en-US" sz="36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en-US" altLang="zh-CN" sz="36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关系抽取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50" y="1734478"/>
            <a:ext cx="8928100" cy="396530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6381328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/>
              <a:t>Xu Han,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Neural Knowledge Acquisition via Mutual Attention between Knowledge Graph and Text. The 32th AAAI Conference on Artificial Intelligence (AAAI 2018).</a:t>
            </a:r>
            <a:endParaRPr lang="en-US" altLang="zh-CN" sz="14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关系抽取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20871" y="981075"/>
            <a:ext cx="7702257" cy="547211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6381328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/>
              <a:t>Xu Han,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Neural Knowledge Acquisition via Mutual Attention between Knowledge Graph and Text. The 32th AAAI Conference on Artificial Intelligence (AAAI 2018).</a:t>
            </a:r>
            <a:endParaRPr lang="en-US" altLang="zh-CN" sz="14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实体对齐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在两个异质</a:t>
            </a:r>
            <a:r>
              <a:rPr lang="en-US" altLang="zh-CN" dirty="0"/>
              <a:t>KG</a:t>
            </a:r>
            <a:r>
              <a:rPr lang="zh-CN" altLang="en-US" dirty="0"/>
              <a:t>之间，根据少量</a:t>
            </a:r>
            <a:r>
              <a:rPr lang="en-US" altLang="zh-CN" dirty="0"/>
              <a:t>seed</a:t>
            </a:r>
            <a:r>
              <a:rPr lang="zh-CN" altLang="en-US" dirty="0"/>
              <a:t>对齐实体，可实现大量实体对齐</a:t>
            </a:r>
            <a:endParaRPr lang="en-US" altLang="zh-CN" dirty="0"/>
          </a:p>
          <a:p>
            <a:r>
              <a:rPr lang="zh-CN" altLang="en-US" dirty="0"/>
              <a:t>分别学习两</a:t>
            </a:r>
            <a:r>
              <a:rPr lang="en-US" altLang="zh-CN" dirty="0"/>
              <a:t>KG</a:t>
            </a:r>
            <a:r>
              <a:rPr lang="zh-CN" altLang="en-US" dirty="0"/>
              <a:t>知识表示，建立两者映射关系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993" y="2666326"/>
            <a:ext cx="6286011" cy="358790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6396335"/>
            <a:ext cx="9143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/>
              <a:t>Hao</a:t>
            </a:r>
            <a:r>
              <a:rPr lang="en-US" altLang="zh-CN" sz="1400" dirty="0"/>
              <a:t> Zhu, </a:t>
            </a:r>
            <a:r>
              <a:rPr lang="en-US" altLang="zh-CN" sz="1400" dirty="0" err="1"/>
              <a:t>Ruobing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Xie</a:t>
            </a:r>
            <a:r>
              <a:rPr lang="en-US" altLang="zh-CN" sz="1400" dirty="0"/>
              <a:t>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Iterative Entity Alignment via Joint Knowledge</a:t>
            </a:r>
            <a:r>
              <a:rPr lang="zh-CN" altLang="en-US" sz="1400" dirty="0"/>
              <a:t> </a:t>
            </a:r>
            <a:r>
              <a:rPr lang="en-US" altLang="zh-CN" sz="1400" dirty="0" err="1"/>
              <a:t>Embeddings</a:t>
            </a:r>
            <a:r>
              <a:rPr lang="en-US" altLang="zh-CN" sz="1400" dirty="0"/>
              <a:t>. International Joint Conference on Artificial Intelligence (IJCAI 2017).</a:t>
            </a:r>
            <a:endParaRPr lang="en-US" sz="14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实体对齐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在两个异质</a:t>
            </a:r>
            <a:r>
              <a:rPr lang="en-US" altLang="zh-CN" dirty="0"/>
              <a:t>KG</a:t>
            </a:r>
            <a:r>
              <a:rPr lang="zh-CN" altLang="en-US" dirty="0"/>
              <a:t>之间，根据少量</a:t>
            </a:r>
            <a:r>
              <a:rPr lang="en-US" altLang="zh-CN" dirty="0"/>
              <a:t>seed</a:t>
            </a:r>
            <a:r>
              <a:rPr lang="zh-CN" altLang="en-US" dirty="0"/>
              <a:t>对齐实体，可实现大量实体对齐</a:t>
            </a:r>
            <a:endParaRPr lang="en-US" altLang="zh-CN" dirty="0"/>
          </a:p>
          <a:p>
            <a:r>
              <a:rPr lang="zh-CN" altLang="en-US" dirty="0"/>
              <a:t>分别学习两</a:t>
            </a:r>
            <a:r>
              <a:rPr lang="en-US" altLang="zh-CN" dirty="0"/>
              <a:t>KG</a:t>
            </a:r>
            <a:r>
              <a:rPr lang="zh-CN" altLang="en-US" dirty="0"/>
              <a:t>知识表示，建立两者映射关系</a:t>
            </a:r>
            <a:endParaRPr lang="en-US" altLang="zh-CN" dirty="0"/>
          </a:p>
          <a:p>
            <a:r>
              <a:rPr lang="zh-CN" altLang="en-US" dirty="0"/>
              <a:t>实验证明该方案能够有效提升实体对齐效果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685301"/>
            <a:ext cx="9144000" cy="214120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6396335"/>
            <a:ext cx="9143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/>
              <a:t>Hao</a:t>
            </a:r>
            <a:r>
              <a:rPr lang="en-US" altLang="zh-CN" sz="1400" dirty="0"/>
              <a:t> Zhu, </a:t>
            </a:r>
            <a:r>
              <a:rPr lang="en-US" altLang="zh-CN" sz="1400" dirty="0" err="1"/>
              <a:t>Ruobing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Xie</a:t>
            </a:r>
            <a:r>
              <a:rPr lang="en-US" altLang="zh-CN" sz="1400" dirty="0"/>
              <a:t>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Iterative Entity Alignment via Joint Knowledge</a:t>
            </a:r>
            <a:r>
              <a:rPr lang="zh-CN" altLang="en-US" sz="1400" dirty="0"/>
              <a:t> </a:t>
            </a:r>
            <a:r>
              <a:rPr lang="en-US" altLang="zh-CN" sz="1400" dirty="0" err="1"/>
              <a:t>Embeddings</a:t>
            </a:r>
            <a:r>
              <a:rPr lang="en-US" altLang="zh-CN" sz="1400" dirty="0"/>
              <a:t>. International Joint Conference on Artificial Intelligence (IJCAI 2017).</a:t>
            </a:r>
            <a:endParaRPr lang="en-US" sz="14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实体分类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对文本实体进行细粒度分类，助力深度分析</a:t>
            </a:r>
            <a:endParaRPr lang="en-US" altLang="zh-CN" dirty="0"/>
          </a:p>
          <a:p>
            <a:r>
              <a:rPr lang="zh-CN" altLang="en-US" dirty="0"/>
              <a:t>充分利用</a:t>
            </a:r>
            <a:r>
              <a:rPr lang="en-US" altLang="zh-CN" dirty="0"/>
              <a:t>KG</a:t>
            </a:r>
            <a:r>
              <a:rPr lang="zh-CN" altLang="en-US" dirty="0"/>
              <a:t>实体表示，提出知识注意力机制，建立对上下文的高效建模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6396335"/>
            <a:ext cx="9143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/>
              <a:t>Ji Xin, </a:t>
            </a:r>
            <a:r>
              <a:rPr lang="en-US" altLang="zh-CN" sz="1400" dirty="0" err="1"/>
              <a:t>Yankai</a:t>
            </a:r>
            <a:r>
              <a:rPr lang="en-US" altLang="zh-CN" sz="1400" dirty="0"/>
              <a:t> Lin,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Improving Neural Fine-Grained Entity Typing with Knowledge Attention. The 32th AAAI Conference on Artificial Intelligence (AAAI 2018).</a:t>
            </a:r>
            <a:endParaRPr lang="en-US" altLang="zh-CN" sz="1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771" y="2674651"/>
            <a:ext cx="8676456" cy="372168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732240" y="3717032"/>
            <a:ext cx="2177987" cy="24482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实体分类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对文本实体进行细粒度分类，助力深度分析</a:t>
            </a:r>
            <a:endParaRPr lang="en-US" altLang="zh-CN" dirty="0"/>
          </a:p>
          <a:p>
            <a:r>
              <a:rPr lang="zh-CN" altLang="en-US" dirty="0"/>
              <a:t>充分利用</a:t>
            </a:r>
            <a:r>
              <a:rPr lang="en-US" altLang="zh-CN" dirty="0"/>
              <a:t>KG</a:t>
            </a:r>
            <a:r>
              <a:rPr lang="zh-CN" altLang="en-US" dirty="0"/>
              <a:t>实体表示，提出知识注意力机制，建立对上下文的高效建模</a:t>
            </a:r>
            <a:endParaRPr lang="en-US" altLang="zh-CN" dirty="0"/>
          </a:p>
          <a:p>
            <a:r>
              <a:rPr lang="zh-CN" altLang="en-US" dirty="0"/>
              <a:t>显著提升实体分类性能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6396335"/>
            <a:ext cx="9143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/>
              <a:t>Ji Xin, </a:t>
            </a:r>
            <a:r>
              <a:rPr lang="en-US" altLang="zh-CN" sz="1400" dirty="0" err="1"/>
              <a:t>Yankai</a:t>
            </a:r>
            <a:r>
              <a:rPr lang="en-US" altLang="zh-CN" sz="1400" dirty="0"/>
              <a:t> Lin, </a:t>
            </a:r>
            <a:r>
              <a:rPr lang="en-US" altLang="zh-CN" sz="1400" dirty="0" err="1"/>
              <a:t>Zhiyuan</a:t>
            </a:r>
            <a:r>
              <a:rPr lang="en-US" altLang="zh-CN" sz="1400" dirty="0"/>
              <a:t> Liu, </a:t>
            </a:r>
            <a:r>
              <a:rPr lang="en-US" altLang="zh-CN" sz="1400" dirty="0" err="1"/>
              <a:t>Maosong</a:t>
            </a:r>
            <a:r>
              <a:rPr lang="en-US" altLang="zh-CN" sz="1400" dirty="0"/>
              <a:t> Sun. Improving Neural Fine-Grained Entity Typing with Knowledge Attention. The 32th AAAI Conference on Artificial Intelligence (AAAI 2018).</a:t>
            </a:r>
            <a:endParaRPr lang="en-US" altLang="zh-CN" sz="1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474720"/>
            <a:ext cx="9144000" cy="245196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开源平台：</a:t>
            </a:r>
            <a:r>
              <a:rPr lang="en-US" altLang="zh-CN" dirty="0"/>
              <a:t> </a:t>
            </a:r>
            <a:r>
              <a:rPr lang="en-US" altLang="zh-CN" dirty="0" err="1"/>
              <a:t>OpenKE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504" y="2996952"/>
            <a:ext cx="8928992" cy="3456384"/>
          </a:xfrm>
        </p:spPr>
        <p:txBody>
          <a:bodyPr/>
          <a:lstStyle/>
          <a:p>
            <a:pPr algn="just"/>
            <a:r>
              <a:rPr lang="zh-CN" altLang="en-US" b="1" dirty="0"/>
              <a:t>工具包</a:t>
            </a:r>
            <a:r>
              <a:rPr lang="zh-CN" altLang="en-US" dirty="0"/>
              <a:t>：统一接口，包括</a:t>
            </a:r>
            <a:r>
              <a:rPr lang="en-US" altLang="zh-CN" dirty="0" err="1"/>
              <a:t>TransE</a:t>
            </a:r>
            <a:r>
              <a:rPr lang="en-US" altLang="zh-CN" dirty="0"/>
              <a:t> </a:t>
            </a:r>
            <a:r>
              <a:rPr lang="zh-CN" altLang="en-US" dirty="0"/>
              <a:t>、</a:t>
            </a:r>
            <a:r>
              <a:rPr lang="en-US" altLang="zh-CN" dirty="0" err="1"/>
              <a:t>TransH</a:t>
            </a:r>
            <a:r>
              <a:rPr lang="zh-CN" altLang="en-US" dirty="0"/>
              <a:t>、</a:t>
            </a:r>
            <a:r>
              <a:rPr lang="en-US" altLang="zh-CN" dirty="0" err="1"/>
              <a:t>TransR</a:t>
            </a:r>
            <a:r>
              <a:rPr lang="zh-CN" altLang="en-US" dirty="0"/>
              <a:t>、</a:t>
            </a:r>
            <a:r>
              <a:rPr lang="en-US" altLang="zh-CN" dirty="0" err="1"/>
              <a:t>TransD</a:t>
            </a:r>
            <a:r>
              <a:rPr lang="zh-CN" altLang="en-US" dirty="0"/>
              <a:t>、</a:t>
            </a:r>
            <a:r>
              <a:rPr lang="en-US" altLang="zh-CN" dirty="0"/>
              <a:t>RESCAL</a:t>
            </a:r>
            <a:r>
              <a:rPr lang="zh-CN" altLang="en-US" dirty="0"/>
              <a:t>、</a:t>
            </a:r>
            <a:r>
              <a:rPr lang="en-US" altLang="zh-CN" dirty="0" err="1"/>
              <a:t>DistMult</a:t>
            </a:r>
            <a:r>
              <a:rPr lang="zh-CN" altLang="en-US" dirty="0"/>
              <a:t>、</a:t>
            </a:r>
            <a:r>
              <a:rPr lang="en-US" altLang="zh-CN" dirty="0" err="1"/>
              <a:t>HolE</a:t>
            </a:r>
            <a:r>
              <a:rPr lang="zh-CN" altLang="en-US" dirty="0"/>
              <a:t>、</a:t>
            </a:r>
            <a:r>
              <a:rPr lang="en-US" altLang="zh-CN" dirty="0" err="1"/>
              <a:t>ComplEx</a:t>
            </a:r>
            <a:r>
              <a:rPr lang="zh-CN" altLang="en-US" dirty="0"/>
              <a:t>等算法的高效实现</a:t>
            </a:r>
            <a:endParaRPr lang="en-US" altLang="zh-CN" dirty="0"/>
          </a:p>
          <a:p>
            <a:pPr algn="just"/>
            <a:endParaRPr lang="en-US" altLang="zh-CN" b="1" dirty="0"/>
          </a:p>
          <a:p>
            <a:pPr algn="just"/>
            <a:r>
              <a:rPr lang="zh-CN" altLang="en-US" b="1" dirty="0"/>
              <a:t>表示模型</a:t>
            </a:r>
            <a:r>
              <a:rPr lang="zh-CN" altLang="en-US" dirty="0"/>
              <a:t>：面向</a:t>
            </a:r>
            <a:r>
              <a:rPr lang="en-US" altLang="zh-CN" dirty="0" err="1"/>
              <a:t>WikiData</a:t>
            </a:r>
            <a:r>
              <a:rPr lang="zh-CN" altLang="en-US" dirty="0"/>
              <a:t>和</a:t>
            </a:r>
            <a:r>
              <a:rPr lang="en-US" altLang="zh-CN" dirty="0"/>
              <a:t>Freebase</a:t>
            </a:r>
            <a:r>
              <a:rPr lang="zh-CN" altLang="en-US" dirty="0"/>
              <a:t>两大通用</a:t>
            </a:r>
            <a:r>
              <a:rPr lang="en-US" altLang="zh-CN" dirty="0"/>
              <a:t>KG</a:t>
            </a:r>
            <a:r>
              <a:rPr lang="zh-CN" altLang="en-US" dirty="0"/>
              <a:t>全量数据的预训练好的知识表示模型下载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610819" y="1700808"/>
            <a:ext cx="7922362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zh-CN" sz="4800" dirty="0">
                <a:solidFill>
                  <a:srgbClr val="0432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http://</a:t>
            </a:r>
            <a:r>
              <a:rPr lang="en-US" altLang="zh-CN" sz="4800" dirty="0" err="1">
                <a:solidFill>
                  <a:srgbClr val="0432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openke.thunlp.org</a:t>
            </a:r>
            <a:r>
              <a:rPr lang="en-US" altLang="zh-CN" sz="4800" dirty="0">
                <a:solidFill>
                  <a:srgbClr val="0432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</a:t>
            </a:r>
            <a:endParaRPr lang="zh-CN" altLang="en-US" sz="4800" dirty="0">
              <a:solidFill>
                <a:srgbClr val="0432F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幻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展望未来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zh-CN" altLang="en-US" dirty="0"/>
              <a:t>利用表示学习技术将知识图谱用于相关领域</a:t>
            </a:r>
            <a:endParaRPr lang="en-US" altLang="zh-CN" dirty="0"/>
          </a:p>
          <a:p>
            <a:pPr lvl="1"/>
            <a:r>
              <a:rPr lang="zh-CN" altLang="en-US" b="1" dirty="0"/>
              <a:t>信息检索</a:t>
            </a:r>
            <a:r>
              <a:rPr lang="zh-CN" altLang="en-US" dirty="0"/>
              <a:t>：查询</a:t>
            </a:r>
            <a:r>
              <a:rPr lang="en-US" altLang="zh-CN" dirty="0"/>
              <a:t>-</a:t>
            </a:r>
            <a:r>
              <a:rPr lang="zh-CN" altLang="en-US" dirty="0"/>
              <a:t>文档匹配、查询推荐、实体排序</a:t>
            </a:r>
            <a:endParaRPr lang="en-US" altLang="zh-CN" dirty="0"/>
          </a:p>
          <a:p>
            <a:pPr lvl="1"/>
            <a:r>
              <a:rPr lang="zh-CN" altLang="en-US" b="1" dirty="0"/>
              <a:t>推荐系统</a:t>
            </a:r>
            <a:r>
              <a:rPr lang="zh-CN" altLang="en-US" dirty="0"/>
              <a:t>：用户</a:t>
            </a:r>
            <a:r>
              <a:rPr lang="en-US" altLang="zh-CN" dirty="0"/>
              <a:t>-</a:t>
            </a:r>
            <a:r>
              <a:rPr lang="zh-CN" altLang="en-US" dirty="0"/>
              <a:t>产品匹配</a:t>
            </a:r>
            <a:endParaRPr lang="en-US" altLang="zh-CN" dirty="0"/>
          </a:p>
          <a:p>
            <a:pPr lvl="1"/>
            <a:r>
              <a:rPr lang="zh-CN" altLang="en-US" dirty="0"/>
              <a:t>金融、医疗、法律、</a:t>
            </a:r>
            <a:r>
              <a:rPr lang="en-US" altLang="zh-CN" dirty="0"/>
              <a:t>…</a:t>
            </a:r>
            <a:endParaRPr lang="en-US" altLang="zh-CN" dirty="0"/>
          </a:p>
          <a:p>
            <a:pPr lvl="1"/>
            <a:endParaRPr lang="en-US" dirty="0"/>
          </a:p>
          <a:p>
            <a:r>
              <a:rPr lang="zh-CN" altLang="en-US" dirty="0"/>
              <a:t>利用表示学习技术改进知识获取能力</a:t>
            </a:r>
            <a:endParaRPr lang="en-US" altLang="zh-CN" dirty="0"/>
          </a:p>
          <a:p>
            <a:pPr lvl="1"/>
            <a:r>
              <a:rPr lang="zh-CN" altLang="en-US" dirty="0"/>
              <a:t>富语境信息抽取</a:t>
            </a:r>
            <a:endParaRPr lang="en-US" altLang="zh-CN" dirty="0"/>
          </a:p>
          <a:p>
            <a:pPr lvl="1"/>
            <a:r>
              <a:rPr lang="zh-CN" altLang="en-US" dirty="0"/>
              <a:t>开放关系抽取</a:t>
            </a:r>
            <a:endParaRPr lang="en-US" altLang="zh-CN" dirty="0"/>
          </a:p>
          <a:p>
            <a:pPr lvl="1"/>
            <a:r>
              <a:rPr lang="zh-CN" altLang="en-US" dirty="0"/>
              <a:t>开放事件抽取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2276872"/>
            <a:ext cx="9144000" cy="1470025"/>
          </a:xfrm>
        </p:spPr>
        <p:txBody>
          <a:bodyPr>
            <a:normAutofit/>
          </a:bodyPr>
          <a:lstStyle/>
          <a:p>
            <a:r>
              <a:rPr lang="zh-CN" altLang="en-US" sz="7200" dirty="0"/>
              <a:t>谢 谢</a:t>
            </a:r>
            <a:endParaRPr lang="en-US" sz="7200" dirty="0"/>
          </a:p>
        </p:txBody>
      </p:sp>
      <p:sp>
        <p:nvSpPr>
          <p:cNvPr id="11" name="副标题 10"/>
          <p:cNvSpPr>
            <a:spLocks noGrp="1"/>
          </p:cNvSpPr>
          <p:nvPr>
            <p:ph type="subTitle" idx="1"/>
          </p:nvPr>
        </p:nvSpPr>
        <p:spPr>
          <a:xfrm>
            <a:off x="1187624" y="3933056"/>
            <a:ext cx="6912768" cy="1705744"/>
          </a:xfrm>
        </p:spPr>
        <p:txBody>
          <a:bodyPr>
            <a:normAutofit/>
          </a:bodyPr>
          <a:lstStyle/>
          <a:p>
            <a:r>
              <a:rPr lang="en-US" altLang="zh-CN" dirty="0"/>
              <a:t>http://</a:t>
            </a:r>
            <a:r>
              <a:rPr lang="en-US" altLang="zh-CN" dirty="0" err="1"/>
              <a:t>nlp.csai.tsinghua.edu.cn</a:t>
            </a:r>
            <a:r>
              <a:rPr lang="en-US" altLang="zh-CN" dirty="0"/>
              <a:t>/~</a:t>
            </a:r>
            <a:r>
              <a:rPr lang="en-US" altLang="zh-CN" dirty="0" err="1"/>
              <a:t>lzy</a:t>
            </a:r>
            <a:r>
              <a:rPr lang="en-US" altLang="zh-CN" dirty="0"/>
              <a:t>/</a:t>
            </a:r>
            <a:endParaRPr lang="en-US" altLang="zh-CN" dirty="0"/>
          </a:p>
          <a:p>
            <a:r>
              <a:rPr lang="en-US" altLang="zh-CN" dirty="0" err="1"/>
              <a:t>liuzy@tsinghua.edu.cn</a:t>
            </a:r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从字符串到实体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48576" y="5347072"/>
            <a:ext cx="604684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/>
              <a:t>“T</a:t>
            </a:r>
            <a:r>
              <a:rPr lang="en-US" sz="5400"/>
              <a:t>hings, </a:t>
            </a:r>
            <a:r>
              <a:rPr lang="en-US" altLang="zh-CN" sz="5400"/>
              <a:t>N</a:t>
            </a:r>
            <a:r>
              <a:rPr lang="en-US" sz="5400"/>
              <a:t>ot </a:t>
            </a:r>
            <a:r>
              <a:rPr lang="en-US" altLang="zh-CN" sz="5400"/>
              <a:t>S</a:t>
            </a:r>
            <a:r>
              <a:rPr lang="en-US" sz="5400"/>
              <a:t>trings</a:t>
            </a:r>
            <a:r>
              <a:rPr lang="en-US" altLang="zh-CN" sz="5400"/>
              <a:t>”</a:t>
            </a:r>
            <a:endParaRPr lang="en-US" sz="5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299" y="980728"/>
            <a:ext cx="9144000" cy="41164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谷歌知识图谱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50" y="1206103"/>
            <a:ext cx="8928100" cy="50220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</p:spPr>
        <p:txBody>
          <a:bodyPr/>
          <a:lstStyle/>
          <a:p>
            <a:r>
              <a:rPr lang="zh-CN" altLang="en-US" dirty="0"/>
              <a:t>知识图谱应用：搜索引擎</a:t>
            </a:r>
            <a:endParaRPr kumimoji="1" lang="zh-CN" altLang="en-US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1" cstate="screen"/>
          <a:stretch>
            <a:fillRect/>
          </a:stretch>
        </p:blipFill>
        <p:spPr>
          <a:xfrm>
            <a:off x="107950" y="1531018"/>
            <a:ext cx="8928100" cy="437222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796136" y="2636912"/>
            <a:ext cx="3239914" cy="3266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知识图谱应用：智能问答</a:t>
            </a:r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250010" y="981075"/>
            <a:ext cx="8643979" cy="54721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</p:spPr>
        <p:txBody>
          <a:bodyPr/>
          <a:lstStyle/>
          <a:p>
            <a:r>
              <a:rPr lang="zh-CN" altLang="en-US" dirty="0"/>
              <a:t>知识图谱应用：智能问答</a:t>
            </a:r>
            <a:endParaRPr kumimoji="1"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50" y="1903258"/>
            <a:ext cx="8928100" cy="36277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50" y="1191722"/>
            <a:ext cx="8928100" cy="5050819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</p:spPr>
        <p:txBody>
          <a:bodyPr/>
          <a:lstStyle/>
          <a:p>
            <a:r>
              <a:rPr lang="zh-CN" altLang="en-US" dirty="0"/>
              <a:t>知识图谱应用：智能问答</a:t>
            </a:r>
            <a:endParaRPr kumimoji="1"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5497</Words>
  <Application>WPS 演示</Application>
  <PresentationFormat>全屏显示(4:3)</PresentationFormat>
  <Paragraphs>700</Paragraphs>
  <Slides>38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1" baseType="lpstr">
      <vt:lpstr>Arial</vt:lpstr>
      <vt:lpstr>宋体</vt:lpstr>
      <vt:lpstr>Wingdings</vt:lpstr>
      <vt:lpstr>等线</vt:lpstr>
      <vt:lpstr>Georgia</vt:lpstr>
      <vt:lpstr>Calibri</vt:lpstr>
      <vt:lpstr>微软雅黑</vt:lpstr>
      <vt:lpstr>Arial Unicode MS</vt:lpstr>
      <vt:lpstr>Helvetica Light</vt:lpstr>
      <vt:lpstr>Courier New</vt:lpstr>
      <vt:lpstr>-apple-system</vt:lpstr>
      <vt:lpstr>Segoe Print</vt:lpstr>
      <vt:lpstr>1_Office 主题</vt:lpstr>
      <vt:lpstr>知识表示学习及其应用</vt:lpstr>
      <vt:lpstr>大数据与信息检索</vt:lpstr>
      <vt:lpstr>搜索引擎的辉煌20年</vt:lpstr>
      <vt:lpstr>从字符串到实体</vt:lpstr>
      <vt:lpstr>谷歌知识图谱</vt:lpstr>
      <vt:lpstr>知识图谱应用：搜索引擎</vt:lpstr>
      <vt:lpstr>知识图谱应用：智能问答</vt:lpstr>
      <vt:lpstr>知识图谱应用：智能问答</vt:lpstr>
      <vt:lpstr>知识图谱应用：智能问答</vt:lpstr>
      <vt:lpstr>知识图谱应用：智能问答</vt:lpstr>
      <vt:lpstr>符号表示</vt:lpstr>
      <vt:lpstr>分布式表示</vt:lpstr>
      <vt:lpstr>分布式表示的优势</vt:lpstr>
      <vt:lpstr>知识表示学习</vt:lpstr>
      <vt:lpstr>知识表示的挑战</vt:lpstr>
      <vt:lpstr>TransE: 将关系表示为平移</vt:lpstr>
      <vt:lpstr>TransE: 将关系表示为平移</vt:lpstr>
      <vt:lpstr>评价任务：链接预测</vt:lpstr>
      <vt:lpstr>评价任务：链接预测</vt:lpstr>
      <vt:lpstr>链接预测性能比较</vt:lpstr>
      <vt:lpstr>TransE样例</vt:lpstr>
      <vt:lpstr>TransE样例</vt:lpstr>
      <vt:lpstr>TransE样例</vt:lpstr>
      <vt:lpstr>TransE样例</vt:lpstr>
      <vt:lpstr>TransE样例</vt:lpstr>
      <vt:lpstr>知识表示学习改进技术</vt:lpstr>
      <vt:lpstr>知识表示学习相关应用</vt:lpstr>
      <vt:lpstr>关系抽取</vt:lpstr>
      <vt:lpstr>关系抽取</vt:lpstr>
      <vt:lpstr>关系抽取</vt:lpstr>
      <vt:lpstr>关系抽取</vt:lpstr>
      <vt:lpstr>实体对齐</vt:lpstr>
      <vt:lpstr>实体对齐</vt:lpstr>
      <vt:lpstr>实体分类</vt:lpstr>
      <vt:lpstr>实体分类</vt:lpstr>
      <vt:lpstr>开源平台： OpenKE</vt:lpstr>
      <vt:lpstr>展望未来</vt:lpstr>
      <vt:lpstr>谢 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互联网环境中文深度计算的基本理论与方法</dc:title>
  <dc:creator>Yang Liu</dc:creator>
  <cp:lastModifiedBy>lyy</cp:lastModifiedBy>
  <cp:revision>5137</cp:revision>
  <cp:lastPrinted>2012-06-19T17:31:00Z</cp:lastPrinted>
  <dcterms:created xsi:type="dcterms:W3CDTF">2012-06-16T21:36:00Z</dcterms:created>
  <dcterms:modified xsi:type="dcterms:W3CDTF">2019-10-15T01:26:52Z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